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Spectral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jbIsWk9mK4EtOoz7AXmuazS9z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Spectral-bold.fntdata"/><Relationship Id="rId41" Type="http://schemas.openxmlformats.org/officeDocument/2006/relationships/font" Target="fonts/Spectral-regular.fntdata"/><Relationship Id="rId22" Type="http://schemas.openxmlformats.org/officeDocument/2006/relationships/font" Target="fonts/MontserratSemiBold-bold.fntdata"/><Relationship Id="rId44" Type="http://schemas.openxmlformats.org/officeDocument/2006/relationships/font" Target="fonts/Spectral-boldItalic.fntdata"/><Relationship Id="rId21" Type="http://schemas.openxmlformats.org/officeDocument/2006/relationships/font" Target="fonts/MontserratSemiBold-regular.fntdata"/><Relationship Id="rId43" Type="http://schemas.openxmlformats.org/officeDocument/2006/relationships/font" Target="fonts/Spectral-italic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4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9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0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3924f72ef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c3924f72e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3942e6a5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c3942e6a5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24f72ef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3924f72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24f72ef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24f72e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24f72ef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c3924f72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24f72ef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3924f72e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36f8235f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c36f8235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5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24f72ef_0_2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c3924f72ef_0_2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c3924f72ef_0_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24f72ef_0_2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g2c3924f72ef_0_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24f72ef_0_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c3924f72ef_0_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2c3924f72ef_0_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24f72ef_0_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2c3924f72ef_0_2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c3924f72ef_0_2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c3924f72ef_0_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24f72ef_0_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c3924f72ef_0_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24f72ef_0_2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g2c3924f72ef_0_2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g2c3924f72ef_0_2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24f72ef_0_2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g2c3924f72ef_0_2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24f72ef_0_2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c3924f72ef_0_2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g2c3924f72ef_0_2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g2c3924f72ef_0_2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g2c3924f72ef_0_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24f72ef_0_2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g2c3924f72ef_0_2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24f72ef_0_2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24f72ef_0_2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g2c3924f72ef_0_2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24f72ef_0_2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24f72ef_0_282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g2c3924f72ef_0_28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g2c3924f72ef_0_282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9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24f72ef_0_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g2c3924f72ef_0_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2c3924f72ef_0_2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266350" y="1832563"/>
            <a:ext cx="461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ORDER COMPLEXITY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5" name="Google Shape;195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2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2"/>
          <p:cNvSpPr txBox="1"/>
          <p:nvPr/>
        </p:nvSpPr>
        <p:spPr>
          <a:xfrm>
            <a:off x="824425" y="419225"/>
            <a:ext cx="7592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Sorting and Searching Algorithms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1078350" y="1523150"/>
            <a:ext cx="69873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sorting algorithms: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AutoNum type="arabicPeriod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Bubble Sort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- Time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O(n²)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Space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AutoNum type="arabicPeriod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Selection Sort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- Time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O(n²)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Space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AutoNum type="arabicPeriod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Insertion Sort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- Time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O(n²)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Space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AutoNum type="arabicPeriod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Merge Sort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- Time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 log(n))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Space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AutoNum type="arabicPeriod"/>
            </a:pP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Quick Sort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- Time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O(n log(n)) average, O(n²) worst-case</a:t>
            </a:r>
            <a:r>
              <a:rPr b="0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Space Complexity: </a:t>
            </a:r>
            <a:r>
              <a:rPr b="1" i="0" lang="en-GB" sz="14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O(log(n))</a:t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5" name="Google Shape;20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1078350" y="886700"/>
            <a:ext cx="69873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searching algorithms:</a:t>
            </a:r>
            <a:endParaRPr b="1" i="0" sz="17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AutoNum type="arabicPeriod"/>
            </a:pP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Linear Search 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- Time Complexity: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O(n), 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 Complexity: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O(1)</a:t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Montserrat"/>
              <a:buAutoNum type="arabicPeriod"/>
            </a:pP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Binary Search 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- Time Complexity: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O(log(n)), </a:t>
            </a:r>
            <a:r>
              <a:rPr b="0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Space Complexity:</a:t>
            </a:r>
            <a:r>
              <a:rPr b="1" i="0" lang="en-GB" sz="15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O(1)</a:t>
            </a:r>
            <a:endParaRPr b="1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c3924f72ef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c3924f72ef_0_227"/>
          <p:cNvSpPr txBox="1"/>
          <p:nvPr/>
        </p:nvSpPr>
        <p:spPr>
          <a:xfrm>
            <a:off x="839925" y="446475"/>
            <a:ext cx="371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i="0" sz="21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2c3924f72ef_0_227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2c3924f72ef_0_227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g2c3924f72ef_0_227"/>
          <p:cNvSpPr txBox="1"/>
          <p:nvPr/>
        </p:nvSpPr>
        <p:spPr>
          <a:xfrm>
            <a:off x="839925" y="1124250"/>
            <a:ext cx="73836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BC92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Complexity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7524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★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A measure of the amount of resources, such as time and/or space, required by an algorithm to solve a problem as a function of the size of the input.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275249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★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Measured by Big O Notation, which measures the worst-case complexity and allows comparison of algorithms.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900" u="sng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g2c3924f72ef_0_227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9" name="Google Shape;219;g2c3924f72ef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67" y="49271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c3942e6a58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3942e6a58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c3942e6a58_3_0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g2c3942e6a58_3_0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8" name="Google Shape;228;g2c3942e6a58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3942e6a58_3_0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30" name="Google Shape;230;g2c3942e6a58_3_0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/>
        </p:nvSpPr>
        <p:spPr>
          <a:xfrm>
            <a:off x="740650" y="13132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1827100" y="2194350"/>
            <a:ext cx="530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around </a:t>
            </a:r>
            <a:r>
              <a:rPr b="1" lang="en-GB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 of Complexity</a:t>
            </a:r>
            <a:endParaRPr b="1" i="0" sz="15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24f72ef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24f72ef_0_84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24f72ef_0_8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24f72ef_0_8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c3924f72ef_0_84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24f72ef_0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24f72ef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24f72ef_0_93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24f72ef_0_93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24f72ef_0_93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3924f72ef_0_93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24f72ef_0_93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c3924f72ef_0_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24f72ef_0_103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38" name="Google Shape;138;g2c3924f72ef_0_10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24f72ef_0_103"/>
          <p:cNvSpPr txBox="1"/>
          <p:nvPr/>
        </p:nvSpPr>
        <p:spPr>
          <a:xfrm>
            <a:off x="649925" y="1236825"/>
            <a:ext cx="79266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9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br>
              <a:rPr b="1" i="0" lang="en-GB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-GB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24f72ef_0_103"/>
          <p:cNvSpPr txBox="1"/>
          <p:nvPr/>
        </p:nvSpPr>
        <p:spPr>
          <a:xfrm>
            <a:off x="649925" y="369150"/>
            <a:ext cx="8124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24f72ef_0_103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24f72ef_0_111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47" name="Google Shape;147;g2c3924f72ef_0_1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24f72ef_0_111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24f72ef_0_111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24f72ef_0_111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4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297775" y="657275"/>
            <a:ext cx="4796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Order Complexity Topics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393325" y="1790650"/>
            <a:ext cx="61044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 and Algorithms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Algorithm Complexity Analysis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Common Algorithms and Complexity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5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5"/>
          <p:cNvSpPr txBox="1"/>
          <p:nvPr/>
        </p:nvSpPr>
        <p:spPr>
          <a:xfrm>
            <a:off x="1151400" y="510400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 and Algorithms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1005275" y="1134600"/>
            <a:ext cx="68916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structure</a:t>
            </a: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a specialized format for organizing, processing, retrieving and storing data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Trees, LinkedList, Arrays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algorithm </a:t>
            </a: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 a sequence of steps executed by a computer that takes an input and transforms it into a target output. 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 should terminate in a 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decent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amount of time.</a:t>
            </a:r>
            <a:endParaRPr b="1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r>
              <a:rPr b="1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Search and Sorting Algorithms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273" y="2777048"/>
            <a:ext cx="2019700" cy="17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4" name="Google Shape;17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6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6"/>
          <p:cNvSpPr txBox="1"/>
          <p:nvPr/>
        </p:nvSpPr>
        <p:spPr>
          <a:xfrm>
            <a:off x="1255275" y="414550"/>
            <a:ext cx="6841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Why is Order Complexity Important?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1190125" y="1492850"/>
            <a:ext cx="69063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4A86E8"/>
                </a:highlight>
                <a:latin typeface="Montserrat"/>
                <a:ea typeface="Montserrat"/>
                <a:cs typeface="Montserrat"/>
                <a:sym typeface="Montserrat"/>
              </a:rPr>
              <a:t>Time complexity: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4A86E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measures the amount of time a function takes to complete.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4A86E8"/>
                </a:highlight>
                <a:latin typeface="Montserrat"/>
                <a:ea typeface="Montserrat"/>
                <a:cs typeface="Montserrat"/>
                <a:sym typeface="Montserrat"/>
              </a:rPr>
              <a:t>Space complexity:</a:t>
            </a: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measures the amount of memory space required by a function.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Algorithm Design and Optimization: 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Pinpoints inefficiencies for improved performance.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Comparative Analysis: 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Quantitatively compares algorithms for suitability.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Montserrat"/>
              <a:buChar char="●"/>
            </a:pPr>
            <a:r>
              <a:rPr b="1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Predictive Ability: </a:t>
            </a:r>
            <a:r>
              <a:rPr b="0" i="0" lang="en-GB" sz="14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Anticipates performance issues for large data sizes.</a:t>
            </a: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g2c36f8235fc_0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4" name="Google Shape;184;g2c36f8235fc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g2c36f8235fc_0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2c36f8235fc_0_0"/>
          <p:cNvSpPr txBox="1"/>
          <p:nvPr/>
        </p:nvSpPr>
        <p:spPr>
          <a:xfrm>
            <a:off x="1151400" y="510400"/>
            <a:ext cx="684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Common Complexities</a:t>
            </a:r>
            <a:endParaRPr b="1" i="0" sz="30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2c36f8235f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c36f8235fc_0_0"/>
          <p:cNvSpPr txBox="1"/>
          <p:nvPr/>
        </p:nvSpPr>
        <p:spPr>
          <a:xfrm>
            <a:off x="1101025" y="1326100"/>
            <a:ext cx="25341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Keep these complexities in mind throughout the lecture as they are important and the most used complexities in industry.</a:t>
            </a:r>
            <a:endParaRPr b="0" i="0" sz="18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g2c36f8235fc_0_0"/>
          <p:cNvPicPr preferRelativeResize="0"/>
          <p:nvPr/>
        </p:nvPicPr>
        <p:blipFill rotWithShape="1">
          <a:blip r:embed="rId5">
            <a:alphaModFix/>
          </a:blip>
          <a:srcRect b="0" l="3699" r="6518" t="0"/>
          <a:stretch/>
        </p:blipFill>
        <p:spPr>
          <a:xfrm>
            <a:off x="3635125" y="1326175"/>
            <a:ext cx="4552851" cy="300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